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314" r:id="rId5"/>
    <p:sldId id="315" r:id="rId6"/>
    <p:sldId id="317" r:id="rId7"/>
    <p:sldId id="316" r:id="rId8"/>
    <p:sldId id="318" r:id="rId9"/>
  </p:sldIdLst>
  <p:sldSz cx="9144000" cy="5143500" type="screen16x9"/>
  <p:notesSz cx="6858000" cy="9144000"/>
  <p:custDataLst>
    <p:tags r:id="rId11"/>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9D2B9718-ED8A-4582-8080-520DFCCB0647}">
          <p14:sldIdLst>
            <p14:sldId id="314"/>
            <p14:sldId id="315"/>
            <p14:sldId id="317"/>
            <p14:sldId id="316"/>
            <p14:sldId id="31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18" autoAdjust="0"/>
    <p:restoredTop sz="94660"/>
  </p:normalViewPr>
  <p:slideViewPr>
    <p:cSldViewPr>
      <p:cViewPr varScale="1">
        <p:scale>
          <a:sx n="149" d="100"/>
          <a:sy n="149" d="100"/>
        </p:scale>
        <p:origin x="270" y="120"/>
      </p:cViewPr>
      <p:guideLst>
        <p:guide orient="horz" pos="162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279CAF56-7E50-49AA-9A49-E787DC4B97A2}"/>
    <pc:docChg chg="modSld">
      <pc:chgData name="Kassem, Rana [GTSBE]" userId="e4c360c7-7847-46e6-bdb2-4d20c8ce8a85" providerId="ADAL" clId="{279CAF56-7E50-49AA-9A49-E787DC4B97A2}" dt="2021-05-19T08:02:16.060" v="9" actId="113"/>
      <pc:docMkLst>
        <pc:docMk/>
      </pc:docMkLst>
      <pc:sldChg chg="addSp modSp mod">
        <pc:chgData name="Kassem, Rana [GTSBE]" userId="e4c360c7-7847-46e6-bdb2-4d20c8ce8a85" providerId="ADAL" clId="{279CAF56-7E50-49AA-9A49-E787DC4B97A2}" dt="2021-05-19T08:02:16.060" v="9" actId="113"/>
        <pc:sldMkLst>
          <pc:docMk/>
          <pc:sldMk cId="2632443967" sldId="314"/>
        </pc:sldMkLst>
        <pc:spChg chg="add mod">
          <ac:chgData name="Kassem, Rana [GTSBE]" userId="e4c360c7-7847-46e6-bdb2-4d20c8ce8a85" providerId="ADAL" clId="{279CAF56-7E50-49AA-9A49-E787DC4B97A2}" dt="2021-05-19T08:02:16.060" v="9" actId="113"/>
          <ac:spMkLst>
            <pc:docMk/>
            <pc:sldMk cId="2632443967" sldId="314"/>
            <ac:spMk id="8" creationId="{997230E4-0667-44AC-80B5-58B2CEFD8F84}"/>
          </ac:spMkLst>
        </pc:spChg>
        <pc:spChg chg="mod">
          <ac:chgData name="Kassem, Rana [GTSBE]" userId="e4c360c7-7847-46e6-bdb2-4d20c8ce8a85" providerId="ADAL" clId="{279CAF56-7E50-49AA-9A49-E787DC4B97A2}" dt="2021-05-19T08:01:56.398" v="0" actId="1076"/>
          <ac:spMkLst>
            <pc:docMk/>
            <pc:sldMk cId="2632443967" sldId="314"/>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4/7/2022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xmlns=""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pic>
        <p:nvPicPr>
          <p:cNvPr id="5" name="Picture 4">
            <a:extLst>
              <a:ext uri="{FF2B5EF4-FFF2-40B4-BE49-F238E27FC236}">
                <a16:creationId xmlns:a16="http://schemas.microsoft.com/office/drawing/2014/main" xmlns=""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Tree>
    <p:custDataLst>
      <p:tags r:id="rId1"/>
    </p:custDataLst>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FCDEFE32-443F-3A4F-BB88-B9AAD7441E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FE1DA31-21A3-2041-A0F2-98DB1B36C9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custDataLst>
      <p:tags r:id="rId1"/>
    </p:custDataLst>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ustDataLst>
      <p:tags r:id="rId7"/>
    </p:custDataLst>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818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Gute Bücher und Aufzeichnungen führen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112187" y="694551"/>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pic>
        <p:nvPicPr>
          <p:cNvPr id="10" name="Picture 9">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796593FC-F528-5E42-934A-1FF94446BACF}"/>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8" name="TextBox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97230E4-0667-44AC-80B5-58B2CEFD8F84}"/>
              </a:ext>
            </a:extLst>
          </p:cNvPr>
          <p:cNvSpPr txBox="1"/>
          <p:nvPr/>
        </p:nvSpPr>
        <p:spPr>
          <a:xfrm>
            <a:off x="-21772" y="35379"/>
            <a:ext cx="7032172" cy="640080"/>
          </a:xfrm>
          <a:prstGeom prst="rect">
            <a:avLst/>
          </a:prstGeom>
          <a:noFill/>
        </p:spPr>
        <p:txBody>
          <a:bodyPr wrap="square">
            <a:spAutoFit/>
          </a:bodyPr>
          <a:lstStyle/>
          <a:p>
            <a:pPr marL="0" marR="0">
              <a:spcBef>
                <a:spcPct val="0"/>
              </a:spcBef>
              <a:spcAft>
                <a:spcPct val="0"/>
              </a:spcAft>
            </a:pPr>
            <a:r>
              <a:rPr lang="de-DE" sz="1200" b="1" i="0" strike="noStrike" cap="none" spc="0" baseline="0">
                <a:solidFill>
                  <a:srgbClr val="FF0000"/>
                </a:solidFill>
                <a:effectLst/>
                <a:latin typeface="Lato"/>
                <a:ea typeface="Lato"/>
                <a:cs typeface="Lato"/>
              </a:rPr>
              <a:t>Rechtshinweis: </a:t>
            </a:r>
            <a:r>
              <a:rPr lang="de-DE" sz="1200" b="1" i="0" strike="noStrike" cap="none" spc="0" baseline="0">
                <a:solidFill>
                  <a:srgbClr val="313537"/>
                </a:solidFill>
                <a:effectLst/>
                <a:latin typeface="Lato"/>
                <a:ea typeface="Lato"/>
                <a:cs typeface="Lato"/>
              </a:rPr>
              <a:t>Bitte beachten Sie, dass dieses Dokument dem „Global Distributor Compliance Toolkit“ auf der Website der Advanced Medical Technology Association® (AdvaMed®) entnommen ist: </a:t>
            </a:r>
            <a:r>
              <a:rPr lang="de-DE" sz="1200" b="0" i="0" u="sng" strike="noStrike" cap="none" spc="0" baseline="0">
                <a:solidFill>
                  <a:srgbClr val="313537"/>
                </a:solidFill>
                <a:effectLst/>
                <a:uFill>
                  <a:solidFill>
                    <a:srgbClr val="313537"/>
                  </a:solidFill>
                </a:uFill>
                <a:latin typeface="Lato"/>
                <a:ea typeface="Lato"/>
                <a:cs typeface="Lato"/>
                <a:hlinkClick r:id="rId5" history="0"/>
              </a:rPr>
              <a:t>https://www.advamed.org/issues/ethics-compliance/global-distributor-compliance-toolkit</a:t>
            </a:r>
            <a:r>
              <a:rPr lang="de-DE" sz="1200" b="0" i="0" strike="noStrike" cap="none" spc="0" baseline="0">
                <a:solidFill>
                  <a:srgbClr val="313537"/>
                </a:solidFill>
                <a:effectLst/>
                <a:latin typeface="Lato"/>
                <a:ea typeface="Lato"/>
                <a:cs typeface="Lato"/>
              </a:rPr>
              <a:t> </a:t>
            </a:r>
            <a:endParaRPr lang="en-US" sz="1050">
              <a:effectLst/>
              <a:latin typeface="Calibri" panose="020F0502020204030204" pitchFamily="34" charset="0"/>
              <a:ea typeface="Calibri" panose="020F0502020204030204" pitchFamily="34" charset="0"/>
            </a:endParaRPr>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180831" cy="3533275"/>
          </a:xfrm>
          <a:prstGeom prst="rect">
            <a:avLst/>
          </a:prstGeom>
          <a:noFill/>
        </p:spPr>
        <p:txBody>
          <a:bodyPr wrap="square" rtlCol="0">
            <a:spAutoFit/>
          </a:bodyPr>
          <a:lstStyle/>
          <a:p>
            <a:pPr>
              <a:spcAft>
                <a:spcPts val="400"/>
              </a:spcAft>
            </a:pPr>
            <a:r>
              <a:rPr lang="de-DE" sz="2000" b="1" i="0" strike="noStrike" cap="none" spc="0" baseline="0" dirty="0">
                <a:solidFill>
                  <a:srgbClr val="006D6F"/>
                </a:solidFill>
                <a:effectLst/>
                <a:latin typeface="Arial"/>
                <a:ea typeface="Arial"/>
                <a:cs typeface="Arial"/>
              </a:rPr>
              <a:t>Ein Abendessen dokumentieren: Teil </a:t>
            </a:r>
            <a:r>
              <a:rPr lang="sr-Latn-RS" sz="2000" b="1" i="0" strike="noStrike" cap="none" spc="0" baseline="0" dirty="0" smtClean="0">
                <a:solidFill>
                  <a:srgbClr val="006D6F"/>
                </a:solidFill>
                <a:effectLst/>
                <a:latin typeface="Arial"/>
                <a:ea typeface="Arial"/>
                <a:cs typeface="Arial"/>
              </a:rPr>
              <a:t>1</a:t>
            </a:r>
            <a:endParaRPr lang="de-DE" sz="2000" b="1" i="0" strike="noStrike" cap="none" spc="0" baseline="0" dirty="0">
              <a:solidFill>
                <a:srgbClr val="006D6F"/>
              </a:solidFill>
              <a:effectLst/>
              <a:latin typeface="Arial"/>
              <a:ea typeface="Arial"/>
              <a:cs typeface="Arial"/>
            </a:endParaRPr>
          </a:p>
          <a:p>
            <a:pPr>
              <a:spcAft>
                <a:spcPts val="500"/>
              </a:spcAft>
            </a:pPr>
            <a:r>
              <a:rPr lang="de-DE" sz="1020" b="0" i="0" strike="noStrike" cap="none" baseline="0" dirty="0">
                <a:solidFill>
                  <a:srgbClr val="181818"/>
                </a:solidFill>
                <a:effectLst/>
                <a:latin typeface="Arial"/>
                <a:ea typeface="Arial"/>
                <a:cs typeface="Arial"/>
              </a:rPr>
              <a:t>Sie arrangieren ein einfaches Abendessen mit einem aktuellen Kunden, um legitime Geschäftsangelegenheiten im Zusammenhang mit medizintechnischen Produkten </a:t>
            </a:r>
            <a:r>
              <a:rPr lang="sr-Latn-RS" sz="1020" b="0" i="0" strike="noStrike" cap="none" baseline="0" dirty="0" smtClean="0">
                <a:solidFill>
                  <a:srgbClr val="181818"/>
                </a:solidFill>
                <a:effectLst/>
                <a:latin typeface="Arial"/>
                <a:ea typeface="Arial"/>
                <a:cs typeface="Arial"/>
              </a:rPr>
              <a:t/>
            </a:r>
            <a:br>
              <a:rPr lang="sr-Latn-RS" sz="1020" b="0" i="0" strike="noStrike" cap="none" baseline="0" dirty="0" smtClean="0">
                <a:solidFill>
                  <a:srgbClr val="181818"/>
                </a:solidFill>
                <a:effectLst/>
                <a:latin typeface="Arial"/>
                <a:ea typeface="Arial"/>
                <a:cs typeface="Arial"/>
              </a:rPr>
            </a:br>
            <a:r>
              <a:rPr lang="de-DE" sz="1020" b="0" i="0" strike="noStrike" cap="none" baseline="0" dirty="0" smtClean="0">
                <a:solidFill>
                  <a:srgbClr val="181818"/>
                </a:solidFill>
                <a:effectLst/>
                <a:latin typeface="Arial"/>
                <a:ea typeface="Arial"/>
                <a:cs typeface="Arial"/>
              </a:rPr>
              <a:t>zu </a:t>
            </a:r>
            <a:r>
              <a:rPr lang="de-DE" sz="1020" b="0" i="0" strike="noStrike" cap="none" baseline="0" dirty="0">
                <a:solidFill>
                  <a:srgbClr val="181818"/>
                </a:solidFill>
                <a:effectLst/>
                <a:latin typeface="Arial"/>
                <a:ea typeface="Arial"/>
                <a:cs typeface="Arial"/>
              </a:rPr>
              <a:t>besprechen. Nach dem Essen vergewissern Sie sich, dass alle Informationen </a:t>
            </a:r>
            <a:r>
              <a:rPr lang="sr-Latn-RS" sz="1020" b="0" i="0" strike="noStrike" cap="none" baseline="0" dirty="0" smtClean="0">
                <a:solidFill>
                  <a:srgbClr val="181818"/>
                </a:solidFill>
                <a:effectLst/>
                <a:latin typeface="Arial"/>
                <a:ea typeface="Arial"/>
                <a:cs typeface="Arial"/>
              </a:rPr>
              <a:t/>
            </a:r>
            <a:br>
              <a:rPr lang="sr-Latn-RS" sz="1020" b="0" i="0" strike="noStrike" cap="none" baseline="0" dirty="0" smtClean="0">
                <a:solidFill>
                  <a:srgbClr val="181818"/>
                </a:solidFill>
                <a:effectLst/>
                <a:latin typeface="Arial"/>
                <a:ea typeface="Arial"/>
                <a:cs typeface="Arial"/>
              </a:rPr>
            </a:br>
            <a:r>
              <a:rPr lang="de-DE" sz="1020" b="0" i="0" strike="noStrike" cap="none" dirty="0" smtClean="0">
                <a:solidFill>
                  <a:srgbClr val="181818"/>
                </a:solidFill>
                <a:effectLst/>
                <a:latin typeface="Arial"/>
                <a:ea typeface="Arial"/>
                <a:cs typeface="Arial"/>
              </a:rPr>
              <a:t>im </a:t>
            </a:r>
            <a:r>
              <a:rPr lang="de-DE" sz="1020" b="0" i="0" strike="noStrike" cap="none" dirty="0">
                <a:solidFill>
                  <a:srgbClr val="181818"/>
                </a:solidFill>
                <a:effectLst/>
                <a:latin typeface="Arial"/>
                <a:ea typeface="Arial"/>
                <a:cs typeface="Arial"/>
              </a:rPr>
              <a:t>Zusammenhang mit der Interaktion ordnungsgemäß dokumentiert sind. </a:t>
            </a:r>
            <a:r>
              <a:rPr lang="sr-Latn-RS" sz="1020" b="0" i="0" strike="noStrike" cap="none" dirty="0" smtClean="0">
                <a:solidFill>
                  <a:srgbClr val="181818"/>
                </a:solidFill>
                <a:effectLst/>
                <a:latin typeface="Arial"/>
                <a:ea typeface="Arial"/>
                <a:cs typeface="Arial"/>
              </a:rPr>
              <a:t/>
            </a:r>
            <a:br>
              <a:rPr lang="sr-Latn-RS" sz="1020" b="0" i="0" strike="noStrike" cap="none" dirty="0" smtClean="0">
                <a:solidFill>
                  <a:srgbClr val="181818"/>
                </a:solidFill>
                <a:effectLst/>
                <a:latin typeface="Arial"/>
                <a:ea typeface="Arial"/>
                <a:cs typeface="Arial"/>
              </a:rPr>
            </a:br>
            <a:r>
              <a:rPr lang="de-DE" sz="1020" b="1" i="0" u="sng" strike="noStrike" cap="none" dirty="0" smtClean="0">
                <a:solidFill>
                  <a:srgbClr val="1F366A"/>
                </a:solidFill>
                <a:effectLst/>
                <a:uFill>
                  <a:solidFill>
                    <a:srgbClr val="71B1A2"/>
                  </a:solidFill>
                </a:uFill>
                <a:latin typeface="Arial"/>
                <a:ea typeface="Arial"/>
                <a:cs typeface="Arial"/>
              </a:rPr>
              <a:t>Wie </a:t>
            </a:r>
            <a:r>
              <a:rPr lang="de-DE" sz="1020" b="1" i="0" u="sng" strike="noStrike" cap="none" dirty="0">
                <a:solidFill>
                  <a:srgbClr val="1F366A"/>
                </a:solidFill>
                <a:effectLst/>
                <a:uFill>
                  <a:solidFill>
                    <a:srgbClr val="71B1A2"/>
                  </a:solidFill>
                </a:uFill>
                <a:latin typeface="Arial"/>
                <a:ea typeface="Arial"/>
                <a:cs typeface="Arial"/>
              </a:rPr>
              <a:t>sollten </a:t>
            </a:r>
            <a:r>
              <a:rPr lang="de-DE" sz="1020" b="1" i="0" u="sng" strike="noStrike" cap="none" baseline="0" dirty="0">
                <a:solidFill>
                  <a:srgbClr val="1F366A"/>
                </a:solidFill>
                <a:effectLst/>
                <a:uFill>
                  <a:solidFill>
                    <a:srgbClr val="71B1A2"/>
                  </a:solidFill>
                </a:uFill>
                <a:latin typeface="Arial"/>
                <a:ea typeface="Arial"/>
                <a:cs typeface="Arial"/>
              </a:rPr>
              <a:t>Sie dabei am besten vorgehen?</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Konsultieren Sie die Richtlinien Ihres Unternehmens für das Führen vollständiger </a:t>
            </a:r>
            <a:r>
              <a:rPr lang="sr-Latn-RS" sz="1020" b="0" i="0" strike="noStrike" cap="none" baseline="0" dirty="0" smtClean="0">
                <a:solidFill>
                  <a:srgbClr val="181818"/>
                </a:solidFill>
                <a:effectLst/>
                <a:latin typeface="Arial"/>
                <a:ea typeface="Arial"/>
                <a:cs typeface="Arial"/>
              </a:rPr>
              <a:t/>
            </a:r>
            <a:br>
              <a:rPr lang="sr-Latn-RS" sz="1020" b="0" i="0" strike="noStrike" cap="none" baseline="0" dirty="0" smtClean="0">
                <a:solidFill>
                  <a:srgbClr val="181818"/>
                </a:solidFill>
                <a:effectLst/>
                <a:latin typeface="Arial"/>
                <a:ea typeface="Arial"/>
                <a:cs typeface="Arial"/>
              </a:rPr>
            </a:br>
            <a:r>
              <a:rPr lang="de-DE" sz="1020" b="0" i="0" strike="noStrike" cap="none" baseline="0" dirty="0" smtClean="0">
                <a:solidFill>
                  <a:srgbClr val="181818"/>
                </a:solidFill>
                <a:effectLst/>
                <a:latin typeface="Arial"/>
                <a:ea typeface="Arial"/>
                <a:cs typeface="Arial"/>
              </a:rPr>
              <a:t>und </a:t>
            </a:r>
            <a:r>
              <a:rPr lang="de-DE" sz="1020" b="0" i="0" strike="noStrike" cap="none" baseline="0" dirty="0">
                <a:solidFill>
                  <a:srgbClr val="181818"/>
                </a:solidFill>
                <a:effectLst/>
                <a:latin typeface="Arial"/>
                <a:ea typeface="Arial"/>
                <a:cs typeface="Arial"/>
              </a:rPr>
              <a:t>genauer Aufzeichnungen oder wenden Sie sich an [Ansprechpartner im Unternehmen einfügen], um sicherzustellen, dass Sie alles haben, was Sie brauchen.</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Stellen Sie den Essensbeleg und Informationen zum Kunden, zum Datum und zum geschäftlichen Zweck des Essens zusammen und geben Sie die Unterlagen ggf. an die Person weiter, die in Ihrem Unternehmen für die Erfassung von Transaktionen zuständig ist.</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Wenden Sie sich an die Person(en), die für die Aufzeichnung der Transaktion in den Unternehmensunterlagen verantwortlich ist/sind, und überprüfen Sie Ihren Eintrag noch einmal, um sicherzustellen, dass er vollständig und korrekt dokumentiert ist.</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Alle oben genannten Antworten.</a:t>
            </a:r>
          </a:p>
        </p:txBody>
      </p:sp>
    </p:spTree>
    <p:custDataLst>
      <p:tags r:id="rId1"/>
    </p:custDataLst>
    <p:extLst>
      <p:ext uri="{BB962C8B-B14F-4D97-AF65-F5344CB8AC3E}">
        <p14:creationId xmlns:p14="http://schemas.microsoft.com/office/powerpoint/2010/main" val="263244396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8" name="Rectangl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97E04E2-BED7-AB41-8745-012FF9B80383}"/>
              </a:ext>
            </a:extLst>
          </p:cNvPr>
          <p:cNvSpPr/>
          <p:nvPr/>
        </p:nvSpPr>
        <p:spPr>
          <a:xfrm>
            <a:off x="5867400" y="1581149"/>
            <a:ext cx="3048000" cy="3298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39AB0C43-5CB6-8A42-91D6-3789F7EE3A30}"/>
              </a:ext>
            </a:extLst>
          </p:cNvPr>
          <p:cNvSpPr txBox="1"/>
          <p:nvPr/>
        </p:nvSpPr>
        <p:spPr>
          <a:xfrm>
            <a:off x="6025376" y="1766163"/>
            <a:ext cx="2742431" cy="2969018"/>
          </a:xfrm>
          <a:prstGeom prst="rect">
            <a:avLst/>
          </a:prstGeom>
          <a:noFill/>
        </p:spPr>
        <p:txBody>
          <a:bodyPr wrap="square" rtlCol="0">
            <a:spAutoFit/>
          </a:bodyPr>
          <a:lstStyle/>
          <a:p>
            <a:pPr>
              <a:spcAft>
                <a:spcPts val="500"/>
              </a:spcAft>
            </a:pPr>
            <a:r>
              <a:rPr lang="de-DE" sz="1300" b="1" i="0" strike="noStrike" cap="none" spc="0" baseline="0" dirty="0">
                <a:solidFill>
                  <a:srgbClr val="FFFFFF"/>
                </a:solidFill>
                <a:effectLst/>
                <a:latin typeface="Arial"/>
                <a:ea typeface="Arial"/>
                <a:cs typeface="Arial"/>
              </a:rPr>
              <a:t>Die richtige Antwort lautet D. </a:t>
            </a:r>
            <a:endParaRPr lang="en-US" sz="1300" dirty="0">
              <a:solidFill>
                <a:srgbClr val="FFFFFF"/>
              </a:solidFill>
            </a:endParaRPr>
          </a:p>
          <a:p>
            <a:pPr>
              <a:spcAft>
                <a:spcPts val="500"/>
              </a:spcAft>
            </a:pPr>
            <a:r>
              <a:rPr lang="de-DE" sz="920" b="0" i="0" strike="noStrike" cap="none" spc="0" baseline="0" dirty="0">
                <a:solidFill>
                  <a:srgbClr val="FFFFFF"/>
                </a:solidFill>
                <a:effectLst/>
                <a:latin typeface="Arial"/>
                <a:ea typeface="Arial"/>
                <a:cs typeface="Arial"/>
              </a:rPr>
              <a:t>Eine gute Möglichkeit, um sicherzustellen, dass Ihre Aufzeichnungen vollständig und korrekt sind, ist die Konsultation der Richtlinien für die Erfassung von Ausgaben im Zusammenhang </a:t>
            </a:r>
            <a:r>
              <a:rPr lang="sr-Latn-RS" sz="920" b="0" i="0" strike="noStrike" cap="none" spc="0" baseline="0" dirty="0" smtClean="0">
                <a:solidFill>
                  <a:srgbClr val="FFFFFF"/>
                </a:solidFill>
                <a:effectLst/>
                <a:latin typeface="Arial"/>
                <a:ea typeface="Arial"/>
                <a:cs typeface="Arial"/>
              </a:rPr>
              <a:t/>
            </a:r>
            <a:br>
              <a:rPr lang="sr-Latn-RS" sz="920" b="0" i="0" strike="noStrike" cap="none" spc="0" baseline="0" dirty="0" smtClean="0">
                <a:solidFill>
                  <a:srgbClr val="FFFFFF"/>
                </a:solidFill>
                <a:effectLst/>
                <a:latin typeface="Arial"/>
                <a:ea typeface="Arial"/>
                <a:cs typeface="Arial"/>
              </a:rPr>
            </a:br>
            <a:r>
              <a:rPr lang="de-DE" sz="920" b="0" i="0" strike="noStrike" cap="none" spc="0" baseline="0" dirty="0" smtClean="0">
                <a:solidFill>
                  <a:srgbClr val="FFFFFF"/>
                </a:solidFill>
                <a:effectLst/>
                <a:latin typeface="Arial"/>
                <a:ea typeface="Arial"/>
                <a:cs typeface="Arial"/>
              </a:rPr>
              <a:t>mit </a:t>
            </a:r>
            <a:r>
              <a:rPr lang="de-DE" sz="920" b="0" i="0" strike="noStrike" cap="none" spc="0" baseline="0" dirty="0">
                <a:solidFill>
                  <a:srgbClr val="FFFFFF"/>
                </a:solidFill>
                <a:effectLst/>
                <a:latin typeface="Arial"/>
                <a:ea typeface="Arial"/>
                <a:cs typeface="Arial"/>
              </a:rPr>
              <a:t>Interaktionen mit HCPs, Amtsträgern und anderen Kunden. Achten Sie darauf, eine Kopie der Einzelbelege des Essens oder des Treffens aufzubewahren, und dokumentieren Sie das Datum, die Teilnehmer und den Zweck des Treffens. Geben Sie diese Informationen zeitnah an die Person weiter, die für die Aufzeichnungen verantwortlich ist, und kommen Sie später noch einmal darauf zurück oder überprüfen Sie Ihre Aufzeichnungen, um sicherzustellen, dass sie vollständig und korrekt dokumentiert wurden.</a:t>
            </a:r>
          </a:p>
          <a:p>
            <a:pPr>
              <a:spcAft>
                <a:spcPts val="500"/>
              </a:spcAft>
            </a:pPr>
            <a:r>
              <a:rPr lang="de-DE" sz="920" b="0" i="0" strike="noStrike" cap="none" spc="0" baseline="0" dirty="0">
                <a:solidFill>
                  <a:srgbClr val="FFFFFF"/>
                </a:solidFill>
                <a:effectLst/>
                <a:latin typeface="Arial"/>
                <a:ea typeface="Arial"/>
                <a:cs typeface="Arial"/>
              </a:rPr>
              <a:t>Sie können sich jederzeit an [Ansprechpartner des Unternehmens einfügen] wenden, wenn Sie Fragen haben oder eine Anleitung benötigen.</a:t>
            </a:r>
          </a:p>
        </p:txBody>
      </p:sp>
      <p:sp>
        <p:nvSpPr>
          <p:cNvPr id="11"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818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Gute Bücher und Aufzeichnungen führen</a:t>
            </a:r>
          </a:p>
        </p:txBody>
      </p:sp>
      <p:sp>
        <p:nvSpPr>
          <p:cNvPr id="13" name="TextBox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180831" cy="3533275"/>
          </a:xfrm>
          <a:prstGeom prst="rect">
            <a:avLst/>
          </a:prstGeom>
          <a:noFill/>
        </p:spPr>
        <p:txBody>
          <a:bodyPr wrap="square" rtlCol="0">
            <a:spAutoFit/>
          </a:bodyPr>
          <a:lstStyle/>
          <a:p>
            <a:pPr>
              <a:spcAft>
                <a:spcPts val="400"/>
              </a:spcAft>
            </a:pPr>
            <a:r>
              <a:rPr lang="de-DE" sz="2000" b="1" i="0" strike="noStrike" cap="none" spc="0" baseline="0" dirty="0">
                <a:solidFill>
                  <a:srgbClr val="006D6F"/>
                </a:solidFill>
                <a:effectLst/>
                <a:latin typeface="Arial"/>
                <a:ea typeface="Arial"/>
                <a:cs typeface="Arial"/>
              </a:rPr>
              <a:t>Ein Abendessen dokumentieren: Teil </a:t>
            </a:r>
            <a:r>
              <a:rPr lang="sr-Latn-RS" sz="2000" b="1" i="0" strike="noStrike" cap="none" spc="0" baseline="0" dirty="0" smtClean="0">
                <a:solidFill>
                  <a:srgbClr val="006D6F"/>
                </a:solidFill>
                <a:effectLst/>
                <a:latin typeface="Arial"/>
                <a:ea typeface="Arial"/>
                <a:cs typeface="Arial"/>
              </a:rPr>
              <a:t>2</a:t>
            </a:r>
            <a:endParaRPr lang="de-DE" sz="2000" b="1" i="0" strike="noStrike" cap="none" spc="0" baseline="0" dirty="0">
              <a:solidFill>
                <a:srgbClr val="006D6F"/>
              </a:solidFill>
              <a:effectLst/>
              <a:latin typeface="Arial"/>
              <a:ea typeface="Arial"/>
              <a:cs typeface="Arial"/>
            </a:endParaRPr>
          </a:p>
          <a:p>
            <a:pPr>
              <a:spcAft>
                <a:spcPts val="500"/>
              </a:spcAft>
            </a:pPr>
            <a:r>
              <a:rPr lang="de-DE" sz="1020" b="0" i="0" strike="noStrike" cap="none" baseline="0" dirty="0">
                <a:solidFill>
                  <a:srgbClr val="181818"/>
                </a:solidFill>
                <a:effectLst/>
                <a:latin typeface="Arial"/>
                <a:ea typeface="Arial"/>
                <a:cs typeface="Arial"/>
              </a:rPr>
              <a:t>Sie arrangieren ein einfaches Abendessen mit einem aktuellen Kunden, um legitime Geschäftsangelegenheiten im Zusammenhang mit medizintechnischen Produkten </a:t>
            </a:r>
            <a:r>
              <a:rPr lang="sr-Latn-RS" sz="1020" b="0" i="0" strike="noStrike" cap="none" baseline="0" dirty="0" smtClean="0">
                <a:solidFill>
                  <a:srgbClr val="181818"/>
                </a:solidFill>
                <a:effectLst/>
                <a:latin typeface="Arial"/>
                <a:ea typeface="Arial"/>
                <a:cs typeface="Arial"/>
              </a:rPr>
              <a:t/>
            </a:r>
            <a:br>
              <a:rPr lang="sr-Latn-RS" sz="1020" b="0" i="0" strike="noStrike" cap="none" baseline="0" dirty="0" smtClean="0">
                <a:solidFill>
                  <a:srgbClr val="181818"/>
                </a:solidFill>
                <a:effectLst/>
                <a:latin typeface="Arial"/>
                <a:ea typeface="Arial"/>
                <a:cs typeface="Arial"/>
              </a:rPr>
            </a:br>
            <a:r>
              <a:rPr lang="de-DE" sz="1020" b="0" i="0" strike="noStrike" cap="none" baseline="0" dirty="0" smtClean="0">
                <a:solidFill>
                  <a:srgbClr val="181818"/>
                </a:solidFill>
                <a:effectLst/>
                <a:latin typeface="Arial"/>
                <a:ea typeface="Arial"/>
                <a:cs typeface="Arial"/>
              </a:rPr>
              <a:t>zu </a:t>
            </a:r>
            <a:r>
              <a:rPr lang="de-DE" sz="1020" b="0" i="0" strike="noStrike" cap="none" baseline="0" dirty="0">
                <a:solidFill>
                  <a:srgbClr val="181818"/>
                </a:solidFill>
                <a:effectLst/>
                <a:latin typeface="Arial"/>
                <a:ea typeface="Arial"/>
                <a:cs typeface="Arial"/>
              </a:rPr>
              <a:t>besprechen. Nach dem Essen vergewissern Sie sich, dass alle Informationen </a:t>
            </a:r>
            <a:r>
              <a:rPr lang="sr-Latn-RS" sz="1020" b="0" i="0" strike="noStrike" cap="none" baseline="0" dirty="0" smtClean="0">
                <a:solidFill>
                  <a:srgbClr val="181818"/>
                </a:solidFill>
                <a:effectLst/>
                <a:latin typeface="Arial"/>
                <a:ea typeface="Arial"/>
                <a:cs typeface="Arial"/>
              </a:rPr>
              <a:t/>
            </a:r>
            <a:br>
              <a:rPr lang="sr-Latn-RS" sz="1020" b="0" i="0" strike="noStrike" cap="none" baseline="0" dirty="0" smtClean="0">
                <a:solidFill>
                  <a:srgbClr val="181818"/>
                </a:solidFill>
                <a:effectLst/>
                <a:latin typeface="Arial"/>
                <a:ea typeface="Arial"/>
                <a:cs typeface="Arial"/>
              </a:rPr>
            </a:br>
            <a:r>
              <a:rPr lang="de-DE" sz="1020" b="0" i="0" strike="noStrike" cap="none" dirty="0" smtClean="0">
                <a:solidFill>
                  <a:srgbClr val="181818"/>
                </a:solidFill>
                <a:effectLst/>
                <a:latin typeface="Arial"/>
                <a:ea typeface="Arial"/>
                <a:cs typeface="Arial"/>
              </a:rPr>
              <a:t>im </a:t>
            </a:r>
            <a:r>
              <a:rPr lang="de-DE" sz="1020" b="0" i="0" strike="noStrike" cap="none" dirty="0">
                <a:solidFill>
                  <a:srgbClr val="181818"/>
                </a:solidFill>
                <a:effectLst/>
                <a:latin typeface="Arial"/>
                <a:ea typeface="Arial"/>
                <a:cs typeface="Arial"/>
              </a:rPr>
              <a:t>Zusammenhang mit der Interaktion ordnungsgemäß dokumentiert sind. </a:t>
            </a:r>
            <a:r>
              <a:rPr lang="sr-Latn-RS" sz="1020" b="0" i="0" strike="noStrike" cap="none" dirty="0" smtClean="0">
                <a:solidFill>
                  <a:srgbClr val="181818"/>
                </a:solidFill>
                <a:effectLst/>
                <a:latin typeface="Arial"/>
                <a:ea typeface="Arial"/>
                <a:cs typeface="Arial"/>
              </a:rPr>
              <a:t/>
            </a:r>
            <a:br>
              <a:rPr lang="sr-Latn-RS" sz="1020" b="0" i="0" strike="noStrike" cap="none" dirty="0" smtClean="0">
                <a:solidFill>
                  <a:srgbClr val="181818"/>
                </a:solidFill>
                <a:effectLst/>
                <a:latin typeface="Arial"/>
                <a:ea typeface="Arial"/>
                <a:cs typeface="Arial"/>
              </a:rPr>
            </a:br>
            <a:r>
              <a:rPr lang="de-DE" sz="1020" b="1" i="0" u="sng" strike="noStrike" cap="none" dirty="0" smtClean="0">
                <a:solidFill>
                  <a:srgbClr val="1F366A"/>
                </a:solidFill>
                <a:effectLst/>
                <a:uFill>
                  <a:solidFill>
                    <a:srgbClr val="71B1A2"/>
                  </a:solidFill>
                </a:uFill>
                <a:latin typeface="Arial"/>
                <a:ea typeface="Arial"/>
                <a:cs typeface="Arial"/>
              </a:rPr>
              <a:t>Wie </a:t>
            </a:r>
            <a:r>
              <a:rPr lang="de-DE" sz="1020" b="1" i="0" u="sng" strike="noStrike" cap="none" dirty="0">
                <a:solidFill>
                  <a:srgbClr val="1F366A"/>
                </a:solidFill>
                <a:effectLst/>
                <a:uFill>
                  <a:solidFill>
                    <a:srgbClr val="71B1A2"/>
                  </a:solidFill>
                </a:uFill>
                <a:latin typeface="Arial"/>
                <a:ea typeface="Arial"/>
                <a:cs typeface="Arial"/>
              </a:rPr>
              <a:t>sollten </a:t>
            </a:r>
            <a:r>
              <a:rPr lang="de-DE" sz="1020" b="1" i="0" u="sng" strike="noStrike" cap="none" baseline="0" dirty="0">
                <a:solidFill>
                  <a:srgbClr val="1F366A"/>
                </a:solidFill>
                <a:effectLst/>
                <a:uFill>
                  <a:solidFill>
                    <a:srgbClr val="71B1A2"/>
                  </a:solidFill>
                </a:uFill>
                <a:latin typeface="Arial"/>
                <a:ea typeface="Arial"/>
                <a:cs typeface="Arial"/>
              </a:rPr>
              <a:t>Sie dabei am besten vorgehen?</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Konsultieren Sie die Richtlinien Ihres Unternehmens für das Führen vollständiger </a:t>
            </a:r>
            <a:r>
              <a:rPr lang="sr-Latn-RS" sz="1020" b="0" i="0" strike="noStrike" cap="none" baseline="0" dirty="0" smtClean="0">
                <a:solidFill>
                  <a:srgbClr val="181818"/>
                </a:solidFill>
                <a:effectLst/>
                <a:latin typeface="Arial"/>
                <a:ea typeface="Arial"/>
                <a:cs typeface="Arial"/>
              </a:rPr>
              <a:t/>
            </a:r>
            <a:br>
              <a:rPr lang="sr-Latn-RS" sz="1020" b="0" i="0" strike="noStrike" cap="none" baseline="0" dirty="0" smtClean="0">
                <a:solidFill>
                  <a:srgbClr val="181818"/>
                </a:solidFill>
                <a:effectLst/>
                <a:latin typeface="Arial"/>
                <a:ea typeface="Arial"/>
                <a:cs typeface="Arial"/>
              </a:rPr>
            </a:br>
            <a:r>
              <a:rPr lang="de-DE" sz="1020" b="0" i="0" strike="noStrike" cap="none" baseline="0" dirty="0" smtClean="0">
                <a:solidFill>
                  <a:srgbClr val="181818"/>
                </a:solidFill>
                <a:effectLst/>
                <a:latin typeface="Arial"/>
                <a:ea typeface="Arial"/>
                <a:cs typeface="Arial"/>
              </a:rPr>
              <a:t>und </a:t>
            </a:r>
            <a:r>
              <a:rPr lang="de-DE" sz="1020" b="0" i="0" strike="noStrike" cap="none" baseline="0" dirty="0">
                <a:solidFill>
                  <a:srgbClr val="181818"/>
                </a:solidFill>
                <a:effectLst/>
                <a:latin typeface="Arial"/>
                <a:ea typeface="Arial"/>
                <a:cs typeface="Arial"/>
              </a:rPr>
              <a:t>genauer Aufzeichnungen oder wenden Sie sich an [Ansprechpartner im Unternehmen einfügen], um sicherzustellen, dass Sie alles haben, was Sie brauchen.</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Stellen Sie den Essensbeleg und Informationen zum Kunden, zum Datum und zum geschäftlichen Zweck des Essens zusammen und geben Sie die Unterlagen ggf. an die Person weiter, die in Ihrem Unternehmen für die Erfassung von Transaktionen zuständig ist.</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Wenden Sie sich an die Person(en), die für die Aufzeichnung der Transaktion in den Unternehmensunterlagen verantwortlich ist/sind, und überprüfen Sie Ihren Eintrag noch einmal, um sicherzustellen, dass er vollständig und korrekt dokumentiert ist.</a:t>
            </a:r>
          </a:p>
          <a:p>
            <a:pPr marL="342900" indent="-342900">
              <a:spcAft>
                <a:spcPts val="500"/>
              </a:spcAft>
              <a:buClr>
                <a:schemeClr val="accent2"/>
              </a:buClr>
              <a:buFont typeface="+mj-lt"/>
              <a:buAutoNum type="alphaUcPeriod"/>
            </a:pPr>
            <a:r>
              <a:rPr lang="de-DE" sz="1020" b="0" i="0" strike="noStrike" cap="none" baseline="0" dirty="0">
                <a:solidFill>
                  <a:srgbClr val="181818"/>
                </a:solidFill>
                <a:effectLst/>
                <a:latin typeface="Arial"/>
                <a:ea typeface="Arial"/>
                <a:cs typeface="Arial"/>
              </a:rPr>
              <a:t>Alle oben genannten Antworten.</a:t>
            </a:r>
          </a:p>
        </p:txBody>
      </p:sp>
      <p:pic>
        <p:nvPicPr>
          <p:cNvPr id="14" name="Picture 13">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spTree>
    <p:custDataLst>
      <p:tags r:id="rId1"/>
    </p:custDataLst>
    <p:extLst>
      <p:ext uri="{BB962C8B-B14F-4D97-AF65-F5344CB8AC3E}">
        <p14:creationId xmlns:p14="http://schemas.microsoft.com/office/powerpoint/2010/main" val="198595320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9342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Gute Bücher und Aufzeichnungen führen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942831" cy="3595856"/>
          </a:xfrm>
          <a:prstGeom prst="rect">
            <a:avLst/>
          </a:prstGeom>
          <a:noFill/>
        </p:spPr>
        <p:txBody>
          <a:bodyPr wrap="square" rtlCol="0">
            <a:spAutoFit/>
          </a:bodyPr>
          <a:lstStyle/>
          <a:p>
            <a:pPr>
              <a:spcAft>
                <a:spcPts val="400"/>
              </a:spcAft>
            </a:pPr>
            <a:r>
              <a:rPr lang="de-DE" sz="2000" b="1" i="0" strike="noStrike" cap="none" spc="0" baseline="0" dirty="0">
                <a:solidFill>
                  <a:srgbClr val="006D6F"/>
                </a:solidFill>
                <a:effectLst/>
                <a:latin typeface="Arial"/>
                <a:ea typeface="Arial"/>
                <a:cs typeface="Arial"/>
              </a:rPr>
              <a:t>Illegale Zahlungen verstecken</a:t>
            </a:r>
          </a:p>
          <a:p>
            <a:pPr>
              <a:spcAft>
                <a:spcPts val="1000"/>
              </a:spcAft>
            </a:pPr>
            <a:r>
              <a:rPr lang="de-DE" sz="1350" b="0" i="0" strike="noStrike" cap="none" spc="0" baseline="0" dirty="0">
                <a:solidFill>
                  <a:srgbClr val="181818"/>
                </a:solidFill>
                <a:effectLst/>
                <a:latin typeface="Arial"/>
                <a:ea typeface="Arial"/>
                <a:cs typeface="Arial"/>
              </a:rPr>
              <a:t>Ein Vertriebspartner arbeitet mit einem Marketing-Service-Unternehmen zusammen. Einige Monate nach der Gründung der Partnerschaft prüfte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de-DE" sz="1350" b="0" i="0" strike="noStrike" cap="none" spc="0" baseline="0" dirty="0" smtClean="0">
                <a:solidFill>
                  <a:srgbClr val="181818"/>
                </a:solidFill>
                <a:effectLst/>
                <a:latin typeface="Arial"/>
                <a:ea typeface="Arial"/>
                <a:cs typeface="Arial"/>
              </a:rPr>
              <a:t>der </a:t>
            </a:r>
            <a:r>
              <a:rPr lang="de-DE" sz="1350" b="0" i="0" strike="noStrike" cap="none" spc="0" baseline="0" dirty="0">
                <a:solidFill>
                  <a:srgbClr val="181818"/>
                </a:solidFill>
                <a:effectLst/>
                <a:latin typeface="Arial"/>
                <a:ea typeface="Arial"/>
                <a:cs typeface="Arial"/>
              </a:rPr>
              <a:t>Vertriebshändler die Transaktionen des Unternehmens und entdeckte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de-DE" sz="1350" b="0" i="0" strike="noStrike" cap="none" spc="0" baseline="0" dirty="0" smtClean="0">
                <a:solidFill>
                  <a:srgbClr val="181818"/>
                </a:solidFill>
                <a:effectLst/>
                <a:latin typeface="Arial"/>
                <a:ea typeface="Arial"/>
                <a:cs typeface="Arial"/>
              </a:rPr>
              <a:t>in </a:t>
            </a:r>
            <a:r>
              <a:rPr lang="de-DE" sz="1350" b="0" i="0" strike="noStrike" cap="none" spc="0" baseline="0" dirty="0">
                <a:solidFill>
                  <a:srgbClr val="181818"/>
                </a:solidFill>
                <a:effectLst/>
                <a:latin typeface="Arial"/>
                <a:ea typeface="Arial"/>
                <a:cs typeface="Arial"/>
              </a:rPr>
              <a:t>den Büchern und Aufzeichnungen des Unternehmens einen Abschnitt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de-DE" sz="1350" b="0" i="0" strike="noStrike" cap="none" spc="0" baseline="0" dirty="0" smtClean="0">
                <a:solidFill>
                  <a:srgbClr val="181818"/>
                </a:solidFill>
                <a:effectLst/>
                <a:latin typeface="Arial"/>
                <a:ea typeface="Arial"/>
                <a:cs typeface="Arial"/>
              </a:rPr>
              <a:t>für </a:t>
            </a:r>
            <a:r>
              <a:rPr lang="de-DE" sz="1350" b="0" i="0" strike="noStrike" cap="none" spc="0" baseline="0" dirty="0">
                <a:solidFill>
                  <a:srgbClr val="181818"/>
                </a:solidFill>
                <a:effectLst/>
                <a:latin typeface="Arial"/>
                <a:ea typeface="Arial"/>
                <a:cs typeface="Arial"/>
              </a:rPr>
              <a:t>„Marketing-Zahlungen“, der zur Abwicklung unzulässiger Zahlungen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de-DE" sz="1350" b="0" i="0" strike="noStrike" cap="none" spc="0" baseline="0" dirty="0" smtClean="0">
                <a:solidFill>
                  <a:srgbClr val="181818"/>
                </a:solidFill>
                <a:effectLst/>
                <a:latin typeface="Arial"/>
                <a:ea typeface="Arial"/>
                <a:cs typeface="Arial"/>
              </a:rPr>
              <a:t>an </a:t>
            </a:r>
            <a:r>
              <a:rPr lang="de-DE" sz="1350" b="0" i="0" strike="noStrike" cap="none" spc="0" baseline="0" dirty="0">
                <a:solidFill>
                  <a:srgbClr val="181818"/>
                </a:solidFill>
                <a:effectLst/>
                <a:latin typeface="Arial"/>
                <a:ea typeface="Arial"/>
                <a:cs typeface="Arial"/>
              </a:rPr>
              <a:t>medizinische Fachkräfte verwendet worden war. Mitarbeiter des Unternehmens nutzten diese Konten, um Mitarbeiter des </a:t>
            </a:r>
            <a:r>
              <a:rPr lang="de-DE" sz="1350" b="0" i="0" strike="noStrike" cap="none" spc="0" baseline="0" dirty="0" smtClean="0">
                <a:solidFill>
                  <a:srgbClr val="181818"/>
                </a:solidFill>
                <a:effectLst/>
                <a:latin typeface="Arial"/>
                <a:ea typeface="Arial"/>
                <a:cs typeface="Arial"/>
              </a:rPr>
              <a:t>Gesundheits</a:t>
            </a:r>
            <a:r>
              <a:rPr lang="sr-Latn-RS" sz="1350" b="0" i="0" strike="noStrike" cap="none" spc="0" baseline="0" dirty="0" smtClean="0">
                <a:solidFill>
                  <a:srgbClr val="181818"/>
                </a:solidFill>
                <a:effectLst/>
                <a:latin typeface="Arial"/>
                <a:ea typeface="Arial"/>
                <a:cs typeface="Arial"/>
              </a:rPr>
              <a:t>-</a:t>
            </a:r>
            <a:r>
              <a:rPr lang="de-DE" sz="1350" b="0" i="0" strike="noStrike" cap="none" spc="0" baseline="0" dirty="0" smtClean="0">
                <a:solidFill>
                  <a:srgbClr val="181818"/>
                </a:solidFill>
                <a:effectLst/>
                <a:latin typeface="Arial"/>
                <a:ea typeface="Arial"/>
                <a:cs typeface="Arial"/>
              </a:rPr>
              <a:t>ministeriums </a:t>
            </a:r>
            <a:r>
              <a:rPr lang="de-DE" sz="1350" b="0" i="0" strike="noStrike" cap="none" spc="0" baseline="0" dirty="0">
                <a:solidFill>
                  <a:srgbClr val="181818"/>
                </a:solidFill>
                <a:effectLst/>
                <a:latin typeface="Arial"/>
                <a:ea typeface="Arial"/>
                <a:cs typeface="Arial"/>
              </a:rPr>
              <a:t>zu bestechen. Es wurden außerdem Zahlungen an </a:t>
            </a:r>
            <a:r>
              <a:rPr lang="sr-Latn-RS" sz="1350" b="0" i="0" strike="noStrike" cap="none" spc="0" baseline="0" dirty="0" smtClean="0">
                <a:solidFill>
                  <a:srgbClr val="181818"/>
                </a:solidFill>
                <a:effectLst/>
                <a:latin typeface="Arial"/>
                <a:ea typeface="Arial"/>
                <a:cs typeface="Arial"/>
              </a:rPr>
              <a:t/>
            </a:r>
            <a:br>
              <a:rPr lang="sr-Latn-RS" sz="1350" b="0" i="0" strike="noStrike" cap="none" spc="0" baseline="0" dirty="0" smtClean="0">
                <a:solidFill>
                  <a:srgbClr val="181818"/>
                </a:solidFill>
                <a:effectLst/>
                <a:latin typeface="Arial"/>
                <a:ea typeface="Arial"/>
                <a:cs typeface="Arial"/>
              </a:rPr>
            </a:br>
            <a:r>
              <a:rPr lang="de-DE" sz="1350" b="0" i="0" strike="noStrike" cap="none" spc="0" baseline="0" dirty="0" smtClean="0">
                <a:solidFill>
                  <a:srgbClr val="181818"/>
                </a:solidFill>
                <a:effectLst/>
                <a:latin typeface="Arial"/>
                <a:ea typeface="Arial"/>
                <a:cs typeface="Arial"/>
              </a:rPr>
              <a:t>Mitarbeiter </a:t>
            </a:r>
            <a:r>
              <a:rPr lang="de-DE" sz="1350" b="0" i="0" strike="noStrike" cap="none" spc="0" baseline="0" dirty="0">
                <a:solidFill>
                  <a:srgbClr val="181818"/>
                </a:solidFill>
                <a:effectLst/>
                <a:latin typeface="Arial"/>
                <a:ea typeface="Arial"/>
                <a:cs typeface="Arial"/>
              </a:rPr>
              <a:t>von staatlichen Unternehmen geleistet, die Einfluss auf Kaufentscheidungen im Zusammenhang mit den Produkten des Unternehmens haben.</a:t>
            </a:r>
          </a:p>
          <a:p>
            <a:pPr>
              <a:spcAft>
                <a:spcPts val="400"/>
              </a:spcAft>
            </a:pPr>
            <a:r>
              <a:rPr lang="de-DE" sz="1350" b="0" i="0" strike="noStrike" cap="none" spc="0" baseline="0" dirty="0">
                <a:solidFill>
                  <a:srgbClr val="181818"/>
                </a:solidFill>
                <a:effectLst/>
                <a:latin typeface="Arial"/>
                <a:ea typeface="Arial"/>
                <a:cs typeface="Arial"/>
              </a:rPr>
              <a:t>Nachdem er diese Zahlungen in den Büchern und Aufzeichnungen des Unternehmens gefunden hatte, schloss der Vertriebspartner alle anderen Marketingkonten, um diese Vorgehensweise zu unterbinden.</a:t>
            </a:r>
            <a:endParaRPr lang="en-US" sz="1350" dirty="0">
              <a:solidFill>
                <a:schemeClr val="bg1">
                  <a:lumMod val="10000"/>
                </a:schemeClr>
              </a:solidFill>
            </a:endParaRPr>
          </a:p>
        </p:txBody>
      </p:sp>
      <p:sp>
        <p:nvSpPr>
          <p:cNvPr id="8" name="Rectangl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4083E82-4104-664E-B3A1-485AD81B776B}"/>
              </a:ext>
            </a:extLst>
          </p:cNvPr>
          <p:cNvSpPr/>
          <p:nvPr/>
        </p:nvSpPr>
        <p:spPr>
          <a:xfrm>
            <a:off x="6553199" y="1554282"/>
            <a:ext cx="2438399" cy="33034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9B48287-FC9F-0E46-B8A7-051835871CD7}"/>
              </a:ext>
            </a:extLst>
          </p:cNvPr>
          <p:cNvSpPr txBox="1"/>
          <p:nvPr/>
        </p:nvSpPr>
        <p:spPr>
          <a:xfrm>
            <a:off x="6781798" y="1809750"/>
            <a:ext cx="2209800" cy="2893100"/>
          </a:xfrm>
          <a:prstGeom prst="rect">
            <a:avLst/>
          </a:prstGeom>
          <a:noFill/>
        </p:spPr>
        <p:txBody>
          <a:bodyPr wrap="square" numCol="1" rtlCol="0">
            <a:spAutoFit/>
          </a:bodyPr>
          <a:lstStyle/>
          <a:p>
            <a:pPr>
              <a:spcAft>
                <a:spcPts val="500"/>
              </a:spcAft>
            </a:pPr>
            <a:r>
              <a:rPr lang="de-DE" sz="1300" b="0" i="1" strike="noStrike" cap="none" spc="0" baseline="0" dirty="0">
                <a:solidFill>
                  <a:srgbClr val="181818"/>
                </a:solidFill>
                <a:effectLst/>
                <a:latin typeface="Arial"/>
                <a:ea typeface="Arial"/>
                <a:cs typeface="Arial"/>
              </a:rPr>
              <a:t>Gelegentliche Prüfungen der Bücher und Aufzeichnungen sind </a:t>
            </a:r>
            <a:r>
              <a:rPr lang="sr-Latn-RS" sz="1300" b="0" i="1" strike="noStrike" cap="none" spc="0" baseline="0" dirty="0" smtClean="0">
                <a:solidFill>
                  <a:srgbClr val="181818"/>
                </a:solidFill>
                <a:effectLst/>
                <a:latin typeface="Arial"/>
                <a:ea typeface="Arial"/>
                <a:cs typeface="Arial"/>
              </a:rPr>
              <a:t/>
            </a:r>
            <a:br>
              <a:rPr lang="sr-Latn-RS" sz="1300" b="0" i="1" strike="noStrike" cap="none" spc="0" baseline="0" dirty="0" smtClean="0">
                <a:solidFill>
                  <a:srgbClr val="181818"/>
                </a:solidFill>
                <a:effectLst/>
                <a:latin typeface="Arial"/>
                <a:ea typeface="Arial"/>
                <a:cs typeface="Arial"/>
              </a:rPr>
            </a:br>
            <a:r>
              <a:rPr lang="de-DE" sz="1300" b="0" i="1" strike="noStrike" cap="none" spc="0" baseline="0" dirty="0" smtClean="0">
                <a:solidFill>
                  <a:srgbClr val="181818"/>
                </a:solidFill>
                <a:effectLst/>
                <a:latin typeface="Arial"/>
                <a:ea typeface="Arial"/>
                <a:cs typeface="Arial"/>
              </a:rPr>
              <a:t>eine </a:t>
            </a:r>
            <a:r>
              <a:rPr lang="de-DE" sz="1300" b="0" i="1" strike="noStrike" cap="none" spc="0" baseline="0" dirty="0">
                <a:solidFill>
                  <a:srgbClr val="181818"/>
                </a:solidFill>
                <a:effectLst/>
                <a:latin typeface="Arial"/>
                <a:ea typeface="Arial"/>
                <a:cs typeface="Arial"/>
              </a:rPr>
              <a:t>gute Maßnahme </a:t>
            </a:r>
            <a:r>
              <a:rPr lang="sr-Latn-RS" sz="1300" b="0" i="1" strike="noStrike" cap="none" spc="0" baseline="0" dirty="0" smtClean="0">
                <a:solidFill>
                  <a:srgbClr val="181818"/>
                </a:solidFill>
                <a:effectLst/>
                <a:latin typeface="Arial"/>
                <a:ea typeface="Arial"/>
                <a:cs typeface="Arial"/>
              </a:rPr>
              <a:t/>
            </a:r>
            <a:br>
              <a:rPr lang="sr-Latn-RS" sz="1300" b="0" i="1" strike="noStrike" cap="none" spc="0" baseline="0" dirty="0" smtClean="0">
                <a:solidFill>
                  <a:srgbClr val="181818"/>
                </a:solidFill>
                <a:effectLst/>
                <a:latin typeface="Arial"/>
                <a:ea typeface="Arial"/>
                <a:cs typeface="Arial"/>
              </a:rPr>
            </a:br>
            <a:r>
              <a:rPr lang="de-DE" sz="1300" b="0" i="1" strike="noStrike" cap="none" spc="0" baseline="0" dirty="0" smtClean="0">
                <a:solidFill>
                  <a:srgbClr val="181818"/>
                </a:solidFill>
                <a:effectLst/>
                <a:latin typeface="Arial"/>
                <a:ea typeface="Arial"/>
                <a:cs typeface="Arial"/>
              </a:rPr>
              <a:t>zur </a:t>
            </a:r>
            <a:r>
              <a:rPr lang="de-DE" sz="1300" b="0" i="1" strike="noStrike" cap="none" spc="0" baseline="0" dirty="0">
                <a:solidFill>
                  <a:srgbClr val="181818"/>
                </a:solidFill>
                <a:effectLst/>
                <a:latin typeface="Arial"/>
                <a:ea typeface="Arial"/>
                <a:cs typeface="Arial"/>
              </a:rPr>
              <a:t>Risikominderung, </a:t>
            </a:r>
            <a:r>
              <a:rPr lang="sr-Latn-RS" sz="1300" b="0" i="1" strike="noStrike" cap="none" spc="0" baseline="0" dirty="0" smtClean="0">
                <a:solidFill>
                  <a:srgbClr val="181818"/>
                </a:solidFill>
                <a:effectLst/>
                <a:latin typeface="Arial"/>
                <a:ea typeface="Arial"/>
                <a:cs typeface="Arial"/>
              </a:rPr>
              <a:t/>
            </a:r>
            <a:br>
              <a:rPr lang="sr-Latn-RS" sz="1300" b="0" i="1" strike="noStrike" cap="none" spc="0" baseline="0" dirty="0" smtClean="0">
                <a:solidFill>
                  <a:srgbClr val="181818"/>
                </a:solidFill>
                <a:effectLst/>
                <a:latin typeface="Arial"/>
                <a:ea typeface="Arial"/>
                <a:cs typeface="Arial"/>
              </a:rPr>
            </a:br>
            <a:r>
              <a:rPr lang="de-DE" sz="1300" b="0" i="1" strike="noStrike" cap="none" spc="0" baseline="0" dirty="0" smtClean="0">
                <a:solidFill>
                  <a:srgbClr val="181818"/>
                </a:solidFill>
                <a:effectLst/>
                <a:latin typeface="Arial"/>
                <a:ea typeface="Arial"/>
                <a:cs typeface="Arial"/>
              </a:rPr>
              <a:t>um </a:t>
            </a:r>
            <a:r>
              <a:rPr lang="de-DE" sz="1300" b="0" i="1" strike="noStrike" cap="none" spc="0" baseline="0" dirty="0">
                <a:solidFill>
                  <a:srgbClr val="181818"/>
                </a:solidFill>
                <a:effectLst/>
                <a:latin typeface="Arial"/>
                <a:ea typeface="Arial"/>
                <a:cs typeface="Arial"/>
              </a:rPr>
              <a:t>die Verwendung </a:t>
            </a:r>
            <a:r>
              <a:rPr lang="sr-Latn-RS" sz="1300" b="0" i="1" strike="noStrike" cap="none" spc="0" baseline="0" dirty="0" smtClean="0">
                <a:solidFill>
                  <a:srgbClr val="181818"/>
                </a:solidFill>
                <a:effectLst/>
                <a:latin typeface="Arial"/>
                <a:ea typeface="Arial"/>
                <a:cs typeface="Arial"/>
              </a:rPr>
              <a:t/>
            </a:r>
            <a:br>
              <a:rPr lang="sr-Latn-RS" sz="1300" b="0" i="1" strike="noStrike" cap="none" spc="0" baseline="0" dirty="0" smtClean="0">
                <a:solidFill>
                  <a:srgbClr val="181818"/>
                </a:solidFill>
                <a:effectLst/>
                <a:latin typeface="Arial"/>
                <a:ea typeface="Arial"/>
                <a:cs typeface="Arial"/>
              </a:rPr>
            </a:br>
            <a:r>
              <a:rPr lang="de-DE" sz="1300" b="0" i="1" strike="noStrike" cap="none" spc="0" baseline="0" dirty="0" smtClean="0">
                <a:solidFill>
                  <a:srgbClr val="181818"/>
                </a:solidFill>
                <a:effectLst/>
                <a:latin typeface="Arial"/>
                <a:ea typeface="Arial"/>
                <a:cs typeface="Arial"/>
              </a:rPr>
              <a:t>von </a:t>
            </a:r>
            <a:r>
              <a:rPr lang="de-DE" sz="1300" b="0" i="1" strike="noStrike" cap="none" spc="0" baseline="0" dirty="0">
                <a:solidFill>
                  <a:srgbClr val="181818"/>
                </a:solidFill>
                <a:effectLst/>
                <a:latin typeface="Arial"/>
                <a:ea typeface="Arial"/>
                <a:cs typeface="Arial"/>
              </a:rPr>
              <a:t>in den Büchern </a:t>
            </a:r>
            <a:r>
              <a:rPr lang="sr-Latn-RS" sz="1300" b="0" i="1" strike="noStrike" cap="none" spc="0" baseline="0" dirty="0" smtClean="0">
                <a:solidFill>
                  <a:srgbClr val="181818"/>
                </a:solidFill>
                <a:effectLst/>
                <a:latin typeface="Arial"/>
                <a:ea typeface="Arial"/>
                <a:cs typeface="Arial"/>
              </a:rPr>
              <a:t/>
            </a:r>
            <a:br>
              <a:rPr lang="sr-Latn-RS" sz="1300" b="0" i="1" strike="noStrike" cap="none" spc="0" baseline="0" dirty="0" smtClean="0">
                <a:solidFill>
                  <a:srgbClr val="181818"/>
                </a:solidFill>
                <a:effectLst/>
                <a:latin typeface="Arial"/>
                <a:ea typeface="Arial"/>
                <a:cs typeface="Arial"/>
              </a:rPr>
            </a:br>
            <a:r>
              <a:rPr lang="de-DE" sz="1300" b="0" i="1" strike="noStrike" cap="none" spc="0" baseline="0" dirty="0" smtClean="0">
                <a:solidFill>
                  <a:srgbClr val="181818"/>
                </a:solidFill>
                <a:effectLst/>
                <a:latin typeface="Arial"/>
                <a:ea typeface="Arial"/>
                <a:cs typeface="Arial"/>
              </a:rPr>
              <a:t>und </a:t>
            </a:r>
            <a:r>
              <a:rPr lang="de-DE" sz="1300" b="0" i="1" strike="noStrike" cap="none" spc="0" baseline="0" dirty="0">
                <a:solidFill>
                  <a:srgbClr val="181818"/>
                </a:solidFill>
                <a:effectLst/>
                <a:latin typeface="Arial"/>
                <a:ea typeface="Arial"/>
                <a:cs typeface="Arial"/>
              </a:rPr>
              <a:t>Aufzeichnungen versteckten Konten zur Begehung von Straftaten wie Betrug oder zur Verschleierung illegaler Zahlungen an Amtsträger aufzudecken.</a:t>
            </a:r>
          </a:p>
        </p:txBody>
      </p:sp>
      <p:pic>
        <p:nvPicPr>
          <p:cNvPr id="11" name="Picture 10">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spTree>
    <p:custDataLst>
      <p:tags r:id="rId1"/>
    </p:custDataLst>
    <p:extLst>
      <p:ext uri="{BB962C8B-B14F-4D97-AF65-F5344CB8AC3E}">
        <p14:creationId xmlns:p14="http://schemas.microsoft.com/office/powerpoint/2010/main" val="27256691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739288"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Gute Bücher und Aufzeichnungen führen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5942831" cy="3350661"/>
          </a:xfrm>
          <a:prstGeom prst="rect">
            <a:avLst/>
          </a:prstGeom>
          <a:noFill/>
        </p:spPr>
        <p:txBody>
          <a:bodyPr wrap="square" rtlCol="0">
            <a:spAutoFit/>
          </a:bodyPr>
          <a:lstStyle/>
          <a:p>
            <a:pPr>
              <a:spcAft>
                <a:spcPts val="400"/>
              </a:spcAft>
            </a:pPr>
            <a:r>
              <a:rPr lang="de-DE" sz="2000" b="1" i="0" strike="noStrike" cap="none" spc="0" baseline="0" dirty="0">
                <a:solidFill>
                  <a:srgbClr val="006D6F"/>
                </a:solidFill>
                <a:effectLst/>
                <a:latin typeface="Arial"/>
                <a:ea typeface="Arial"/>
                <a:cs typeface="Arial"/>
              </a:rPr>
              <a:t>Finanzkontrollen und Buchhaltung</a:t>
            </a:r>
          </a:p>
          <a:p>
            <a:pPr>
              <a:spcAft>
                <a:spcPts val="400"/>
              </a:spcAft>
            </a:pPr>
            <a:r>
              <a:rPr lang="de-DE" sz="1370" b="0" i="0" strike="noStrike" cap="none" spc="0" baseline="0" dirty="0">
                <a:solidFill>
                  <a:srgbClr val="181818"/>
                </a:solidFill>
                <a:effectLst/>
                <a:latin typeface="Arial"/>
                <a:ea typeface="Arial"/>
                <a:cs typeface="Arial"/>
              </a:rPr>
              <a:t>Es wurde festgestellt, dass ein Vertriebshändler an verschiedenen korrupten Machenschaften beteiligt war, die sich hinter Finanztransaktionen verbargen, um sich illegal Geschäfte zu verschaffen. Dazu gehören:</a:t>
            </a:r>
          </a:p>
          <a:p>
            <a:pPr marL="285750" indent="-285750">
              <a:spcAft>
                <a:spcPts val="400"/>
              </a:spcAft>
              <a:buClr>
                <a:schemeClr val="accent2"/>
              </a:buClr>
              <a:buFont typeface="Arial" panose="020B0604020202020204" pitchFamily="34" charset="0"/>
              <a:buChar char="•"/>
            </a:pPr>
            <a:r>
              <a:rPr lang="de-DE" sz="1370" b="0" i="0" strike="noStrike" cap="none" spc="0" baseline="0" dirty="0">
                <a:solidFill>
                  <a:srgbClr val="181818"/>
                </a:solidFill>
                <a:effectLst/>
                <a:latin typeface="Arial"/>
                <a:ea typeface="Arial"/>
                <a:cs typeface="Arial"/>
              </a:rPr>
              <a:t>Unterzeichnung von Lagerverträgen mit einem Unternehmen, das den Söhnen des obersten Beschaffungsbeamten für medizinische Geräte </a:t>
            </a:r>
            <a:r>
              <a:rPr lang="de-DE" sz="1370" b="0" i="0" strike="noStrike" cap="none" spc="-30" dirty="0">
                <a:solidFill>
                  <a:srgbClr val="181818"/>
                </a:solidFill>
                <a:effectLst/>
                <a:latin typeface="Arial"/>
                <a:ea typeface="Arial"/>
                <a:cs typeface="Arial"/>
              </a:rPr>
              <a:t>des Militärs gehört. In diesen Lagerräumen wurden nie Produkte gelagert.</a:t>
            </a:r>
          </a:p>
          <a:p>
            <a:pPr marL="285750" indent="-285750">
              <a:spcAft>
                <a:spcPts val="400"/>
              </a:spcAft>
              <a:buClr>
                <a:schemeClr val="accent2"/>
              </a:buClr>
              <a:buFont typeface="Arial" panose="020B0604020202020204" pitchFamily="34" charset="0"/>
              <a:buChar char="•"/>
            </a:pPr>
            <a:r>
              <a:rPr lang="de-DE" sz="1370" b="0" i="0" strike="noStrike" cap="none" spc="0" baseline="0" dirty="0">
                <a:solidFill>
                  <a:srgbClr val="181818"/>
                </a:solidFill>
                <a:effectLst/>
                <a:latin typeface="Arial"/>
                <a:ea typeface="Arial"/>
                <a:cs typeface="Arial"/>
              </a:rPr>
              <a:t>Unterzeichnung von Beraterverträgen mit öffentlich angestellten Ärzten, für die nie Leistungen erbracht wurden.</a:t>
            </a:r>
          </a:p>
          <a:p>
            <a:pPr marL="285750" indent="-285750">
              <a:spcAft>
                <a:spcPts val="400"/>
              </a:spcAft>
              <a:buClr>
                <a:schemeClr val="accent2"/>
              </a:buClr>
              <a:buFont typeface="Arial" panose="020B0604020202020204" pitchFamily="34" charset="0"/>
              <a:buChar char="•"/>
            </a:pPr>
            <a:r>
              <a:rPr lang="de-DE" sz="1370" b="0" i="0" strike="noStrike" cap="none" spc="0" baseline="0" dirty="0">
                <a:solidFill>
                  <a:srgbClr val="181818"/>
                </a:solidFill>
                <a:effectLst/>
                <a:latin typeface="Arial"/>
                <a:ea typeface="Arial"/>
                <a:cs typeface="Arial"/>
              </a:rPr>
              <a:t>Abschluss von gefälschten Inkassoprovisionsvereinbarungen bei Zahlungen an eine staatliche Wohltätigkeitsorganisation und Vergabe von Geschenken und bezahlten Reisen an öffentlich angestellte </a:t>
            </a:r>
            <a:r>
              <a:rPr lang="sr-Latn-RS" sz="1370" b="0" i="0" strike="noStrike" cap="none" spc="0" baseline="0" dirty="0" smtClean="0">
                <a:solidFill>
                  <a:srgbClr val="181818"/>
                </a:solidFill>
                <a:effectLst/>
                <a:latin typeface="Arial"/>
                <a:ea typeface="Arial"/>
                <a:cs typeface="Arial"/>
              </a:rPr>
              <a:t/>
            </a:r>
            <a:br>
              <a:rPr lang="sr-Latn-RS" sz="1370" b="0" i="0" strike="noStrike" cap="none" spc="0" baseline="0" dirty="0" smtClean="0">
                <a:solidFill>
                  <a:srgbClr val="181818"/>
                </a:solidFill>
                <a:effectLst/>
                <a:latin typeface="Arial"/>
                <a:ea typeface="Arial"/>
                <a:cs typeface="Arial"/>
              </a:rPr>
            </a:br>
            <a:r>
              <a:rPr lang="de-DE" sz="1370" b="0" i="0" strike="noStrike" cap="none" spc="0" baseline="0" dirty="0" smtClean="0">
                <a:solidFill>
                  <a:srgbClr val="181818"/>
                </a:solidFill>
                <a:effectLst/>
                <a:latin typeface="Arial"/>
                <a:ea typeface="Arial"/>
                <a:cs typeface="Arial"/>
              </a:rPr>
              <a:t>Ärzte </a:t>
            </a:r>
            <a:r>
              <a:rPr lang="de-DE" sz="1370" b="0" i="0" strike="noStrike" cap="none" spc="0" baseline="0" dirty="0">
                <a:solidFill>
                  <a:srgbClr val="181818"/>
                </a:solidFill>
                <a:effectLst/>
                <a:latin typeface="Arial"/>
                <a:ea typeface="Arial"/>
                <a:cs typeface="Arial"/>
              </a:rPr>
              <a:t>ohne nachgewiesenen Geschäfts- oder Ausbildungszweck</a:t>
            </a:r>
            <a:r>
              <a:rPr lang="de-DE" sz="1400" b="0" i="0" strike="noStrike" cap="none" spc="0" baseline="0" dirty="0">
                <a:solidFill>
                  <a:srgbClr val="181818"/>
                </a:solidFill>
                <a:effectLst/>
                <a:latin typeface="Arial"/>
                <a:ea typeface="Arial"/>
                <a:cs typeface="Arial"/>
              </a:rPr>
              <a:t>.</a:t>
            </a:r>
            <a:endParaRPr lang="en-US" sz="1400" dirty="0">
              <a:solidFill>
                <a:schemeClr val="bg1">
                  <a:lumMod val="10000"/>
                </a:schemeClr>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C3A242-DF3E-614F-A3AA-C7492DF03D5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spTree>
    <p:custDataLst>
      <p:tags r:id="rId1"/>
    </p:custDataLst>
    <p:extLst>
      <p:ext uri="{BB962C8B-B14F-4D97-AF65-F5344CB8AC3E}">
        <p14:creationId xmlns:p14="http://schemas.microsoft.com/office/powerpoint/2010/main" val="24936462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4CD61B06-0A86-8D41-A79B-5B82B28B2EC0}"/>
              </a:ext>
            </a:extLst>
          </p:cNvPr>
          <p:cNvSpPr txBox="1"/>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de-DE" sz="2600" b="1" i="0" strike="noStrike" cap="none" spc="0" baseline="0" dirty="0">
                <a:solidFill>
                  <a:srgbClr val="1F366A"/>
                </a:solidFill>
                <a:effectLst/>
                <a:latin typeface="Arial"/>
                <a:ea typeface="Arial"/>
                <a:cs typeface="Arial"/>
              </a:rPr>
              <a:t>Gute Bücher und Aufzeichnungen führen</a:t>
            </a:r>
          </a:p>
        </p:txBody>
      </p:sp>
      <p:sp>
        <p:nvSpPr>
          <p:cNvPr id="9" name="TextBox 8">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A2C44AA8-93B2-5D44-9491-F0CE9E2D6310}"/>
              </a:ext>
            </a:extLst>
          </p:cNvPr>
          <p:cNvSpPr txBox="1"/>
          <p:nvPr/>
        </p:nvSpPr>
        <p:spPr>
          <a:xfrm>
            <a:off x="381000" y="285750"/>
            <a:ext cx="6324600" cy="274320"/>
          </a:xfrm>
          <a:prstGeom prst="rect">
            <a:avLst/>
          </a:prstGeom>
          <a:noFill/>
        </p:spPr>
        <p:txBody>
          <a:bodyPr wrap="square" rtlCol="0">
            <a:spAutoFit/>
          </a:bodyPr>
          <a:lstStyle/>
          <a:p>
            <a:r>
              <a:rPr lang="de-DE" sz="1200" b="1" i="0" strike="noStrike" cap="none" spc="0" baseline="0">
                <a:solidFill>
                  <a:srgbClr val="707074"/>
                </a:solidFill>
                <a:effectLst/>
                <a:latin typeface="Arial"/>
                <a:ea typeface="Arial"/>
                <a:cs typeface="Arial"/>
              </a:rPr>
              <a:t>NAME DES UNTERNEHMENS/VERANSTALTUNG/TITEL/LOGO EINFÜGEN</a:t>
            </a:r>
            <a:endParaRPr lang="en-US" sz="1200">
              <a:solidFill>
                <a:schemeClr val="accent4"/>
              </a:solidFill>
            </a:endParaRPr>
          </a:p>
        </p:txBody>
      </p:sp>
      <p:sp>
        <p:nvSpPr>
          <p:cNvPr id="16" name="TextBox 15">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BBA96D89-F866-5542-AD62-8761AE3321C5}"/>
              </a:ext>
            </a:extLst>
          </p:cNvPr>
          <p:cNvSpPr txBox="1"/>
          <p:nvPr/>
        </p:nvSpPr>
        <p:spPr>
          <a:xfrm>
            <a:off x="381769" y="1504950"/>
            <a:ext cx="6171431" cy="2887970"/>
          </a:xfrm>
          <a:prstGeom prst="rect">
            <a:avLst/>
          </a:prstGeom>
          <a:noFill/>
        </p:spPr>
        <p:txBody>
          <a:bodyPr wrap="square" rtlCol="0">
            <a:spAutoFit/>
          </a:bodyPr>
          <a:lstStyle/>
          <a:p>
            <a:pPr>
              <a:spcAft>
                <a:spcPts val="400"/>
              </a:spcAft>
            </a:pPr>
            <a:r>
              <a:rPr lang="de-DE" sz="2000" b="1" i="0" strike="noStrike" cap="none" spc="0" baseline="0" dirty="0">
                <a:solidFill>
                  <a:srgbClr val="006D6F"/>
                </a:solidFill>
                <a:effectLst/>
                <a:latin typeface="Arial"/>
                <a:ea typeface="Arial"/>
                <a:cs typeface="Arial"/>
              </a:rPr>
              <a:t>Finanzkontrollen und Buchhaltung</a:t>
            </a:r>
          </a:p>
          <a:p>
            <a:pPr>
              <a:spcAft>
                <a:spcPts val="1000"/>
              </a:spcAft>
            </a:pPr>
            <a:r>
              <a:rPr lang="de-DE" sz="1500" b="0" i="0" strike="noStrike" cap="none" spc="-20" dirty="0">
                <a:solidFill>
                  <a:srgbClr val="181818"/>
                </a:solidFill>
                <a:effectLst/>
                <a:latin typeface="Arial"/>
                <a:ea typeface="Arial"/>
                <a:cs typeface="Arial"/>
              </a:rPr>
              <a:t>Vor Gericht gab der Vertriebshändler zu, dass er es versäumt hat, interne </a:t>
            </a:r>
            <a:r>
              <a:rPr lang="de-DE" sz="1500" b="0" i="0" strike="noStrike" cap="none" spc="-20" baseline="0" dirty="0">
                <a:solidFill>
                  <a:srgbClr val="181818"/>
                </a:solidFill>
                <a:effectLst/>
                <a:latin typeface="Arial"/>
                <a:ea typeface="Arial"/>
                <a:cs typeface="Arial"/>
              </a:rPr>
              <a:t>Buchhaltungskontrollen durchzuführen und vollständige Bücher und Aufzeichnungen zu führen. Bestechungsgelder wurden über eine </a:t>
            </a:r>
            <a:r>
              <a:rPr lang="de-DE" sz="1500" b="0" i="0" strike="noStrike" cap="none" spc="0" baseline="0" dirty="0">
                <a:solidFill>
                  <a:srgbClr val="181818"/>
                </a:solidFill>
                <a:effectLst/>
                <a:latin typeface="Arial"/>
                <a:ea typeface="Arial"/>
                <a:cs typeface="Arial"/>
              </a:rPr>
              <a:t>Kombination aus direkten Zahlungen und Unterverteilern gezahlt.</a:t>
            </a:r>
          </a:p>
          <a:p>
            <a:pPr>
              <a:spcAft>
                <a:spcPts val="1000"/>
              </a:spcAft>
            </a:pPr>
            <a:r>
              <a:rPr lang="de-DE" sz="1500" b="0" i="1" strike="noStrike" cap="none" spc="0" baseline="0" dirty="0">
                <a:solidFill>
                  <a:srgbClr val="181818"/>
                </a:solidFill>
                <a:effectLst/>
                <a:latin typeface="Arial"/>
                <a:ea typeface="Arial"/>
                <a:cs typeface="Arial"/>
              </a:rPr>
              <a:t>Die Aufrechterhaltung strenger interner Kontrollen von Finanztransaktionen und die Führung genauer Bücher und Aufzeichnungen, welche die täglichen Transaktionen in Organisationen widerspiegeln, sind von entscheidender </a:t>
            </a:r>
            <a:r>
              <a:rPr lang="sr-Latn-RS" sz="1500" b="0" i="1" strike="noStrike" cap="none" spc="0" baseline="0" dirty="0" smtClean="0">
                <a:solidFill>
                  <a:srgbClr val="181818"/>
                </a:solidFill>
                <a:effectLst/>
                <a:latin typeface="Arial"/>
                <a:ea typeface="Arial"/>
                <a:cs typeface="Arial"/>
              </a:rPr>
              <a:t/>
            </a:r>
            <a:br>
              <a:rPr lang="sr-Latn-RS" sz="1500" b="0" i="1" strike="noStrike" cap="none" spc="0" baseline="0" dirty="0" smtClean="0">
                <a:solidFill>
                  <a:srgbClr val="181818"/>
                </a:solidFill>
                <a:effectLst/>
                <a:latin typeface="Arial"/>
                <a:ea typeface="Arial"/>
                <a:cs typeface="Arial"/>
              </a:rPr>
            </a:br>
            <a:r>
              <a:rPr lang="de-DE" sz="1500" b="0" i="1" strike="noStrike" cap="none" spc="0" baseline="0" dirty="0" smtClean="0">
                <a:solidFill>
                  <a:srgbClr val="181818"/>
                </a:solidFill>
                <a:effectLst/>
                <a:latin typeface="Arial"/>
                <a:ea typeface="Arial"/>
                <a:cs typeface="Arial"/>
              </a:rPr>
              <a:t>Bedeutung</a:t>
            </a:r>
            <a:r>
              <a:rPr lang="de-DE" sz="1500" b="0" i="1" strike="noStrike" cap="none" spc="0" baseline="0" dirty="0">
                <a:solidFill>
                  <a:srgbClr val="181818"/>
                </a:solidFill>
                <a:effectLst/>
                <a:latin typeface="Arial"/>
                <a:ea typeface="Arial"/>
                <a:cs typeface="Arial"/>
              </a:rPr>
              <a:t>, um die Einhaltung lokaler Gesetze, Vorschriften </a:t>
            </a:r>
            <a:r>
              <a:rPr lang="sr-Latn-RS" sz="1500" b="0" i="1" strike="noStrike" cap="none" spc="0" baseline="0" dirty="0" smtClean="0">
                <a:solidFill>
                  <a:srgbClr val="181818"/>
                </a:solidFill>
                <a:effectLst/>
                <a:latin typeface="Arial"/>
                <a:ea typeface="Arial"/>
                <a:cs typeface="Arial"/>
              </a:rPr>
              <a:t/>
            </a:r>
            <a:br>
              <a:rPr lang="sr-Latn-RS" sz="1500" b="0" i="1" strike="noStrike" cap="none" spc="0" baseline="0" dirty="0" smtClean="0">
                <a:solidFill>
                  <a:srgbClr val="181818"/>
                </a:solidFill>
                <a:effectLst/>
                <a:latin typeface="Arial"/>
                <a:ea typeface="Arial"/>
                <a:cs typeface="Arial"/>
              </a:rPr>
            </a:br>
            <a:r>
              <a:rPr lang="de-DE" sz="1500" b="0" i="1" strike="noStrike" cap="none" spc="0" baseline="0" dirty="0" smtClean="0">
                <a:solidFill>
                  <a:srgbClr val="181818"/>
                </a:solidFill>
                <a:effectLst/>
                <a:latin typeface="Arial"/>
                <a:ea typeface="Arial"/>
                <a:cs typeface="Arial"/>
              </a:rPr>
              <a:t>und </a:t>
            </a:r>
            <a:r>
              <a:rPr lang="de-DE" sz="1500" b="0" i="1" strike="noStrike" cap="none" spc="0" baseline="0" dirty="0">
                <a:solidFill>
                  <a:srgbClr val="181818"/>
                </a:solidFill>
                <a:effectLst/>
                <a:latin typeface="Arial"/>
                <a:ea typeface="Arial"/>
                <a:cs typeface="Arial"/>
              </a:rPr>
              <a:t>Verhaltenskodizes der Branche zu gewährleisten.</a:t>
            </a:r>
            <a:endParaRPr lang="en-US" sz="1500" i="1" dirty="0">
              <a:solidFill>
                <a:schemeClr val="bg1">
                  <a:lumMod val="10000"/>
                </a:schemeClr>
              </a:solidFill>
            </a:endParaRPr>
          </a:p>
        </p:txBody>
      </p:sp>
      <p:pic>
        <p:nvPicPr>
          <p:cNvPr id="13" name="Picture 12">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9CC3A242-DF3E-614F-A3AA-C7492DF03D57}"/>
              </a:ext>
            </a:extLst>
          </p:cNvPr>
          <p:cNvPicPr>
            <a:picLocks noChangeAspect="1"/>
          </p:cNvPicPr>
          <p:nvPr/>
        </p:nvPicPr>
        <p:blipFill>
          <a:blip r:embed="rId3"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pic>
        <p:nvPicPr>
          <p:cNvPr id="8" name="Picture 7">
            <a:extLst>
              <a:ext uri="{FF2B5EF4-FFF2-40B4-BE49-F238E27FC236}">
                <a16:creationId xmlns="" xmlns:a16="http://schemas.microsoft.com/office/drawing/2014/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id="{E2BF95B0-4144-A848-B094-35FAF05BC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600" y="203596"/>
            <a:ext cx="544167" cy="544167"/>
          </a:xfrm>
          <a:prstGeom prst="rect">
            <a:avLst/>
          </a:prstGeom>
        </p:spPr>
      </p:pic>
    </p:spTree>
    <p:custDataLst>
      <p:tags r:id="rId1"/>
    </p:custDataLst>
    <p:extLst>
      <p:ext uri="{BB962C8B-B14F-4D97-AF65-F5344CB8AC3E}">
        <p14:creationId xmlns:p14="http://schemas.microsoft.com/office/powerpoint/2010/main" val="10369579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 name="ARTICULATE_PROJECT_OPEN" val="0"/>
  <p:tag name="ARTICULATE_SLIDE_COUNT" val="5"/>
  <p:tag name="ARTICULATE_DESIGN_ID_OFFICE THEME" val="WRpfpFUi"/>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3.xml><?xml version="1.0" encoding="utf-8"?>
<ds:datastoreItem xmlns:ds="http://schemas.openxmlformats.org/officeDocument/2006/customXml" ds:itemID="{9486BC56-D86D-4C57-A0CE-9944FC7D2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288</Words>
  <Application>Microsoft Office PowerPoint</Application>
  <PresentationFormat>On-screen Show (16:9)</PresentationFormat>
  <Paragraphs>38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106</cp:revision>
  <dcterms:created xsi:type="dcterms:W3CDTF">2019-12-09T14:45:42Z</dcterms:created>
  <dcterms:modified xsi:type="dcterms:W3CDTF">2022-04-07T12:14:29Z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FB78FA7C-37F6-48BD-AE75-B7C2CC4CA302</vt:lpwstr>
  </property>
  <property fmtid="{D5CDD505-2E9C-101B-9397-08002B2CF9AE}" pid="4" name="ArticulatePath">
    <vt:lpwstr>Gute Bücher und Aufzeichnungen führen Fallstudien</vt:lpwstr>
  </property>
</Properties>
</file>